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6858000" cx="12192000"/>
  <p:notesSz cx="6858000" cy="9144000"/>
  <p:embeddedFontLst>
    <p:embeddedFont>
      <p:font typeface="Poppins"/>
      <p:regular r:id="rId16"/>
      <p:bold r:id="rId17"/>
      <p:italic r:id="rId18"/>
      <p:boldItalic r:id="rId19"/>
    </p:embeddedFont>
    <p:embeddedFont>
      <p:font typeface="Lato"/>
      <p:regular r:id="rId20"/>
      <p:bold r:id="rId21"/>
      <p:italic r:id="rId22"/>
      <p:boldItalic r:id="rId23"/>
    </p:embeddedFont>
    <p:embeddedFont>
      <p:font typeface="Poppins SemiBold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regular.fntdata"/><Relationship Id="rId22" Type="http://schemas.openxmlformats.org/officeDocument/2006/relationships/font" Target="fonts/Lato-italic.fntdata"/><Relationship Id="rId21" Type="http://schemas.openxmlformats.org/officeDocument/2006/relationships/font" Target="fonts/Lato-bold.fntdata"/><Relationship Id="rId24" Type="http://schemas.openxmlformats.org/officeDocument/2006/relationships/font" Target="fonts/PoppinsSemiBold-regular.fntdata"/><Relationship Id="rId23" Type="http://schemas.openxmlformats.org/officeDocument/2006/relationships/font" Target="fonts/Lato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oppinsSemiBold-italic.fntdata"/><Relationship Id="rId25" Type="http://schemas.openxmlformats.org/officeDocument/2006/relationships/font" Target="fonts/PoppinsSemiBold-bold.fntdata"/><Relationship Id="rId27" Type="http://schemas.openxmlformats.org/officeDocument/2006/relationships/font" Target="fonts/PoppinsSemiBold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Poppins-bold.fntdata"/><Relationship Id="rId16" Type="http://schemas.openxmlformats.org/officeDocument/2006/relationships/font" Target="fonts/Poppins-regular.fntdata"/><Relationship Id="rId19" Type="http://schemas.openxmlformats.org/officeDocument/2006/relationships/font" Target="fonts/Poppins-boldItalic.fntdata"/><Relationship Id="rId18" Type="http://schemas.openxmlformats.org/officeDocument/2006/relationships/font" Target="fonts/Poppins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Relationship Id="rId4" Type="http://schemas.openxmlformats.org/officeDocument/2006/relationships/image" Target="../media/image5.png"/><Relationship Id="rId5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1" Type="http://schemas.openxmlformats.org/officeDocument/2006/relationships/image" Target="../media/image11.png"/><Relationship Id="rId10" Type="http://schemas.openxmlformats.org/officeDocument/2006/relationships/image" Target="../media/image8.png"/><Relationship Id="rId12" Type="http://schemas.openxmlformats.org/officeDocument/2006/relationships/image" Target="../media/image2.png"/><Relationship Id="rId9" Type="http://schemas.openxmlformats.org/officeDocument/2006/relationships/image" Target="../media/image3.png"/><Relationship Id="rId5" Type="http://schemas.openxmlformats.org/officeDocument/2006/relationships/image" Target="../media/image1.png"/><Relationship Id="rId6" Type="http://schemas.openxmlformats.org/officeDocument/2006/relationships/image" Target="../media/image31.png"/><Relationship Id="rId7" Type="http://schemas.openxmlformats.org/officeDocument/2006/relationships/image" Target="../media/image12.png"/><Relationship Id="rId8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Relationship Id="rId4" Type="http://schemas.openxmlformats.org/officeDocument/2006/relationships/image" Target="../media/image9.png"/><Relationship Id="rId5" Type="http://schemas.openxmlformats.org/officeDocument/2006/relationships/image" Target="../media/image6.png"/><Relationship Id="rId6" Type="http://schemas.openxmlformats.org/officeDocument/2006/relationships/image" Target="../media/image23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image" Target="../media/image32.png"/><Relationship Id="rId10" Type="http://schemas.openxmlformats.org/officeDocument/2006/relationships/image" Target="../media/image28.png"/><Relationship Id="rId13" Type="http://schemas.openxmlformats.org/officeDocument/2006/relationships/image" Target="../media/image30.png"/><Relationship Id="rId1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Relationship Id="rId4" Type="http://schemas.openxmlformats.org/officeDocument/2006/relationships/image" Target="../media/image20.png"/><Relationship Id="rId9" Type="http://schemas.openxmlformats.org/officeDocument/2006/relationships/image" Target="../media/image21.png"/><Relationship Id="rId14" Type="http://schemas.openxmlformats.org/officeDocument/2006/relationships/image" Target="../media/image36.png"/><Relationship Id="rId5" Type="http://schemas.openxmlformats.org/officeDocument/2006/relationships/image" Target="../media/image27.png"/><Relationship Id="rId6" Type="http://schemas.openxmlformats.org/officeDocument/2006/relationships/image" Target="../media/image22.png"/><Relationship Id="rId7" Type="http://schemas.openxmlformats.org/officeDocument/2006/relationships/image" Target="../media/image26.png"/><Relationship Id="rId8" Type="http://schemas.openxmlformats.org/officeDocument/2006/relationships/image" Target="../media/image1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4.png"/><Relationship Id="rId4" Type="http://schemas.openxmlformats.org/officeDocument/2006/relationships/image" Target="../media/image41.png"/></Relationships>
</file>

<file path=ppt/slides/_rels/slide8.xml.rels><?xml version="1.0" encoding="UTF-8" standalone="yes"?><Relationships xmlns="http://schemas.openxmlformats.org/package/2006/relationships"><Relationship Id="rId11" Type="http://schemas.openxmlformats.org/officeDocument/2006/relationships/image" Target="../media/image40.png"/><Relationship Id="rId10" Type="http://schemas.openxmlformats.org/officeDocument/2006/relationships/image" Target="../media/image39.png"/><Relationship Id="rId1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Relationship Id="rId4" Type="http://schemas.openxmlformats.org/officeDocument/2006/relationships/image" Target="../media/image29.png"/><Relationship Id="rId9" Type="http://schemas.openxmlformats.org/officeDocument/2006/relationships/image" Target="../media/image49.png"/><Relationship Id="rId5" Type="http://schemas.openxmlformats.org/officeDocument/2006/relationships/image" Target="../media/image35.png"/><Relationship Id="rId6" Type="http://schemas.openxmlformats.org/officeDocument/2006/relationships/image" Target="../media/image38.png"/><Relationship Id="rId7" Type="http://schemas.openxmlformats.org/officeDocument/2006/relationships/image" Target="../media/image34.png"/><Relationship Id="rId8" Type="http://schemas.openxmlformats.org/officeDocument/2006/relationships/image" Target="../media/image3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Relationship Id="rId4" Type="http://schemas.openxmlformats.org/officeDocument/2006/relationships/image" Target="../media/image48.png"/><Relationship Id="rId5" Type="http://schemas.openxmlformats.org/officeDocument/2006/relationships/image" Target="../media/image43.png"/><Relationship Id="rId6" Type="http://schemas.openxmlformats.org/officeDocument/2006/relationships/image" Target="../media/image47.png"/><Relationship Id="rId7" Type="http://schemas.openxmlformats.org/officeDocument/2006/relationships/image" Target="../media/image46.png"/><Relationship Id="rId8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5" name="Google Shape;8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39083" y="3815655"/>
            <a:ext cx="3513832" cy="1524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2320528" y="1518344"/>
            <a:ext cx="7550943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38BDF8"/>
                </a:solidFill>
                <a:latin typeface="Poppins"/>
                <a:ea typeface="Poppins"/>
                <a:cs typeface="Poppins"/>
                <a:sym typeface="Poppins"/>
              </a:rPr>
              <a:t>Aplikační software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2500312" y="2851844"/>
            <a:ext cx="7191375" cy="487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Nástroje, které řídí váš den</a:t>
            </a:r>
            <a:endParaRPr/>
          </a:p>
        </p:txBody>
      </p:sp>
      <p:sp>
        <p:nvSpPr>
          <p:cNvPr id="88" name="Google Shape;88;p13"/>
          <p:cNvSpPr txBox="1"/>
          <p:nvPr/>
        </p:nvSpPr>
        <p:spPr>
          <a:xfrm>
            <a:off x="4729608" y="4063305"/>
            <a:ext cx="2732782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Předmět:</a:t>
            </a:r>
            <a:r>
              <a:rPr b="0" i="0" lang="en-US" sz="1500" u="none" cap="none" strike="noStrike">
                <a:solidFill>
                  <a:srgbClr val="94A3B8"/>
                </a:solidFill>
                <a:latin typeface="Lato"/>
                <a:ea typeface="Lato"/>
                <a:cs typeface="Lato"/>
                <a:sym typeface="Lato"/>
              </a:rPr>
              <a:t> Informační technologie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150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Vyučující:</a:t>
            </a:r>
            <a:r>
              <a:rPr b="0" i="0" lang="en-US" sz="1500" u="none" cap="none" strike="noStrike">
                <a:solidFill>
                  <a:srgbClr val="94A3B8"/>
                </a:solidFill>
                <a:latin typeface="Lato"/>
                <a:ea typeface="Lato"/>
                <a:cs typeface="Lato"/>
                <a:sym typeface="Lato"/>
              </a:rPr>
              <a:t> Ing. Jiří Šilhán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150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Ročník:</a:t>
            </a:r>
            <a:r>
              <a:rPr b="0" i="0" lang="en-US" sz="1500" u="none" cap="none" strike="noStrike">
                <a:solidFill>
                  <a:srgbClr val="94A3B8"/>
                </a:solidFill>
                <a:latin typeface="Lato"/>
                <a:ea typeface="Lato"/>
                <a:cs typeface="Lato"/>
                <a:sym typeface="Lato"/>
              </a:rPr>
              <a:t> 1. ročník SŠ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46" name="Google Shape;246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7" name="Google Shape;247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09750" y="2668041"/>
            <a:ext cx="8572500" cy="244971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22"/>
          <p:cNvSpPr/>
          <p:nvPr/>
        </p:nvSpPr>
        <p:spPr>
          <a:xfrm>
            <a:off x="5619750" y="905916"/>
            <a:ext cx="952500" cy="47625"/>
          </a:xfrm>
          <a:prstGeom prst="rect">
            <a:avLst/>
          </a:prstGeom>
          <a:solidFill>
            <a:srgbClr val="818C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22"/>
          <p:cNvSpPr txBox="1"/>
          <p:nvPr/>
        </p:nvSpPr>
        <p:spPr>
          <a:xfrm>
            <a:off x="665321" y="1239291"/>
            <a:ext cx="10861357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Shrnutí: Jste pány svého softwaru?</a:t>
            </a:r>
            <a:endParaRPr/>
          </a:p>
        </p:txBody>
      </p:sp>
      <p:sp>
        <p:nvSpPr>
          <p:cNvPr id="250" name="Google Shape;250;p22"/>
          <p:cNvSpPr txBox="1"/>
          <p:nvPr/>
        </p:nvSpPr>
        <p:spPr>
          <a:xfrm>
            <a:off x="4343400" y="5689252"/>
            <a:ext cx="3505200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38BDF8"/>
                </a:solidFill>
                <a:latin typeface="Poppins"/>
                <a:ea typeface="Poppins"/>
                <a:cs typeface="Poppins"/>
                <a:sym typeface="Poppins"/>
              </a:rPr>
              <a:t>Otázky a diskuse</a:t>
            </a:r>
            <a:endParaRPr/>
          </a:p>
        </p:txBody>
      </p:sp>
      <p:pic>
        <p:nvPicPr>
          <p:cNvPr descr="image.png" id="251" name="Google Shape;251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3400" y="5784502"/>
            <a:ext cx="42862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22"/>
          <p:cNvSpPr txBox="1"/>
          <p:nvPr/>
        </p:nvSpPr>
        <p:spPr>
          <a:xfrm>
            <a:off x="2295525" y="3057614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253" name="Google Shape;253;p22"/>
          <p:cNvSpPr txBox="1"/>
          <p:nvPr/>
        </p:nvSpPr>
        <p:spPr>
          <a:xfrm>
            <a:off x="2390775" y="3058566"/>
            <a:ext cx="760095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Aplikace fungují vždy jako </a:t>
            </a:r>
            <a:r>
              <a:rPr b="1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nástavba nad operačním systémem</a:t>
            </a: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/>
          </a:p>
        </p:txBody>
      </p:sp>
      <p:sp>
        <p:nvSpPr>
          <p:cNvPr id="254" name="Google Shape;254;p22"/>
          <p:cNvSpPr txBox="1"/>
          <p:nvPr/>
        </p:nvSpPr>
        <p:spPr>
          <a:xfrm>
            <a:off x="2295525" y="3522404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255" name="Google Shape;255;p22"/>
          <p:cNvSpPr txBox="1"/>
          <p:nvPr/>
        </p:nvSpPr>
        <p:spPr>
          <a:xfrm>
            <a:off x="2390775" y="3523357"/>
            <a:ext cx="760095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Dělí se primárně podle účelu (práce, grafika, komunikace, hraní a zábava).</a:t>
            </a:r>
            <a:endParaRPr/>
          </a:p>
        </p:txBody>
      </p:sp>
      <p:sp>
        <p:nvSpPr>
          <p:cNvPr id="256" name="Google Shape;256;p22"/>
          <p:cNvSpPr txBox="1"/>
          <p:nvPr/>
        </p:nvSpPr>
        <p:spPr>
          <a:xfrm>
            <a:off x="2295525" y="3987194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F8FAFC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257" name="Google Shape;257;p22"/>
          <p:cNvSpPr/>
          <p:nvPr/>
        </p:nvSpPr>
        <p:spPr>
          <a:xfrm>
            <a:off x="2390775" y="3988147"/>
            <a:ext cx="7600950" cy="739080"/>
          </a:xfrm>
          <a:prstGeom prst="roundRect">
            <a:avLst>
              <a:gd fmla="val 10310" name="adj"/>
            </a:avLst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22"/>
          <p:cNvSpPr txBox="1"/>
          <p:nvPr/>
        </p:nvSpPr>
        <p:spPr>
          <a:xfrm>
            <a:off x="2486025" y="4083397"/>
            <a:ext cx="7410450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F8FAFC"/>
                </a:solidFill>
                <a:latin typeface="Lato"/>
                <a:ea typeface="Lato"/>
                <a:cs typeface="Lato"/>
                <a:sym typeface="Lato"/>
              </a:rPr>
              <a:t>Pamatujte: Nic není úplně zdarma! Platíte buď penězi, svým časem u reklam, nebo svými citlivými daty.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3" name="Google Shape;9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4"/>
          <p:cNvSpPr txBox="1"/>
          <p:nvPr/>
        </p:nvSpPr>
        <p:spPr>
          <a:xfrm>
            <a:off x="723900" y="1999297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95" name="Google Shape;95;p14"/>
          <p:cNvSpPr txBox="1"/>
          <p:nvPr/>
        </p:nvSpPr>
        <p:spPr>
          <a:xfrm>
            <a:off x="819150" y="2000250"/>
            <a:ext cx="5038725" cy="5790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F8FAFC"/>
                </a:solidFill>
                <a:latin typeface="Lato"/>
                <a:ea typeface="Lato"/>
                <a:cs typeface="Lato"/>
                <a:sym typeface="Lato"/>
              </a:rPr>
              <a:t>Aplikační software</a:t>
            </a: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 = program určený pro konkrétní úkol uživatele.</a:t>
            </a:r>
            <a:endParaRPr/>
          </a:p>
        </p:txBody>
      </p:sp>
      <p:sp>
        <p:nvSpPr>
          <p:cNvPr id="96" name="Google Shape;96;p14"/>
          <p:cNvSpPr txBox="1"/>
          <p:nvPr/>
        </p:nvSpPr>
        <p:spPr>
          <a:xfrm>
            <a:off x="723900" y="2749837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97" name="Google Shape;97;p14"/>
          <p:cNvSpPr txBox="1"/>
          <p:nvPr/>
        </p:nvSpPr>
        <p:spPr>
          <a:xfrm>
            <a:off x="819150" y="2750790"/>
            <a:ext cx="5038725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Není nezbytný pro chod samotného zařízení (operační systém běží i bez něj).</a:t>
            </a:r>
            <a:endParaRPr/>
          </a:p>
        </p:txBody>
      </p:sp>
      <p:sp>
        <p:nvSpPr>
          <p:cNvPr id="98" name="Google Shape;98;p14"/>
          <p:cNvSpPr txBox="1"/>
          <p:nvPr/>
        </p:nvSpPr>
        <p:spPr>
          <a:xfrm>
            <a:off x="723900" y="3469868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99" name="Google Shape;99;p14"/>
          <p:cNvSpPr txBox="1"/>
          <p:nvPr/>
        </p:nvSpPr>
        <p:spPr>
          <a:xfrm>
            <a:off x="819150" y="3470820"/>
            <a:ext cx="5038725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Dělá z přístroje užitečný nástroj nebo chytrou hračku.</a:t>
            </a:r>
            <a:endParaRPr/>
          </a:p>
        </p:txBody>
      </p:sp>
      <p:sp>
        <p:nvSpPr>
          <p:cNvPr id="100" name="Google Shape;100;p14"/>
          <p:cNvSpPr txBox="1"/>
          <p:nvPr/>
        </p:nvSpPr>
        <p:spPr>
          <a:xfrm>
            <a:off x="723900" y="3915608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01" name="Google Shape;101;p14"/>
          <p:cNvSpPr txBox="1"/>
          <p:nvPr/>
        </p:nvSpPr>
        <p:spPr>
          <a:xfrm>
            <a:off x="819150" y="3916560"/>
            <a:ext cx="5038725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Běží všude: ve stolním počítači, na mobilu, v chytrých hodinkách i v televizi.</a:t>
            </a:r>
            <a:endParaRPr/>
          </a:p>
        </p:txBody>
      </p:sp>
      <p:pic>
        <p:nvPicPr>
          <p:cNvPr descr="image.png" id="102" name="Google Shape;102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2000250"/>
            <a:ext cx="52768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4"/>
          <p:cNvSpPr txBox="1"/>
          <p:nvPr/>
        </p:nvSpPr>
        <p:spPr>
          <a:xfrm>
            <a:off x="581025" y="581025"/>
            <a:ext cx="1158144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38BD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Co je to vlastně "appka"?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8" name="Google Shape;10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9" name="Google Shape;109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2104132"/>
            <a:ext cx="5276850" cy="36022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0" name="Google Shape;110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4125" y="2104132"/>
            <a:ext cx="5276850" cy="360223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5"/>
          <p:cNvSpPr txBox="1"/>
          <p:nvPr/>
        </p:nvSpPr>
        <p:spPr>
          <a:xfrm>
            <a:off x="859154" y="2494657"/>
            <a:ext cx="4720590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818C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Systémový software (OS)</a:t>
            </a:r>
            <a:endParaRPr/>
          </a:p>
        </p:txBody>
      </p:sp>
      <p:sp>
        <p:nvSpPr>
          <p:cNvPr id="112" name="Google Shape;112;p15"/>
          <p:cNvSpPr txBox="1"/>
          <p:nvPr/>
        </p:nvSpPr>
        <p:spPr>
          <a:xfrm>
            <a:off x="971550" y="3009007"/>
            <a:ext cx="4495800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8BDF8"/>
                </a:solidFill>
                <a:latin typeface="Lato"/>
                <a:ea typeface="Lato"/>
                <a:cs typeface="Lato"/>
                <a:sym typeface="Lato"/>
              </a:rPr>
              <a:t>Inženýrské sítě a parcely</a:t>
            </a:r>
            <a:endParaRPr/>
          </a:p>
        </p:txBody>
      </p:sp>
      <p:sp>
        <p:nvSpPr>
          <p:cNvPr id="113" name="Google Shape;113;p15"/>
          <p:cNvSpPr/>
          <p:nvPr/>
        </p:nvSpPr>
        <p:spPr>
          <a:xfrm>
            <a:off x="971550" y="3456682"/>
            <a:ext cx="44958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5"/>
          <p:cNvSpPr txBox="1"/>
          <p:nvPr/>
        </p:nvSpPr>
        <p:spPr>
          <a:xfrm>
            <a:off x="6612255" y="2494657"/>
            <a:ext cx="4720590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818C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Aplikační software</a:t>
            </a:r>
            <a:endParaRPr/>
          </a:p>
        </p:txBody>
      </p:sp>
      <p:sp>
        <p:nvSpPr>
          <p:cNvPr id="115" name="Google Shape;115;p15"/>
          <p:cNvSpPr txBox="1"/>
          <p:nvPr/>
        </p:nvSpPr>
        <p:spPr>
          <a:xfrm>
            <a:off x="6724650" y="3009007"/>
            <a:ext cx="4495800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8BDF8"/>
                </a:solidFill>
                <a:latin typeface="Lato"/>
                <a:ea typeface="Lato"/>
                <a:cs typeface="Lato"/>
                <a:sym typeface="Lato"/>
              </a:rPr>
              <a:t>Domy, obchody a kina</a:t>
            </a:r>
            <a:endParaRPr/>
          </a:p>
        </p:txBody>
      </p:sp>
      <p:sp>
        <p:nvSpPr>
          <p:cNvPr id="116" name="Google Shape;116;p15"/>
          <p:cNvSpPr/>
          <p:nvPr/>
        </p:nvSpPr>
        <p:spPr>
          <a:xfrm>
            <a:off x="6724650" y="3456682"/>
            <a:ext cx="44958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5"/>
          <p:cNvSpPr txBox="1"/>
          <p:nvPr/>
        </p:nvSpPr>
        <p:spPr>
          <a:xfrm>
            <a:off x="1114425" y="3703379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18" name="Google Shape;118;p15"/>
          <p:cNvSpPr txBox="1"/>
          <p:nvPr/>
        </p:nvSpPr>
        <p:spPr>
          <a:xfrm>
            <a:off x="1209675" y="3704332"/>
            <a:ext cx="4257675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Zajišťuje chod hardwaru a udržuje zařízení při životě.</a:t>
            </a:r>
            <a:endParaRPr/>
          </a:p>
        </p:txBody>
      </p:sp>
      <p:sp>
        <p:nvSpPr>
          <p:cNvPr id="119" name="Google Shape;119;p15"/>
          <p:cNvSpPr txBox="1"/>
          <p:nvPr/>
        </p:nvSpPr>
        <p:spPr>
          <a:xfrm>
            <a:off x="1114425" y="4149119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20" name="Google Shape;120;p15"/>
          <p:cNvSpPr txBox="1"/>
          <p:nvPr/>
        </p:nvSpPr>
        <p:spPr>
          <a:xfrm>
            <a:off x="1209675" y="4150072"/>
            <a:ext cx="4257675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Bez systému nelze nainstalovat žádný jiný program.</a:t>
            </a:r>
            <a:endParaRPr/>
          </a:p>
        </p:txBody>
      </p:sp>
      <p:sp>
        <p:nvSpPr>
          <p:cNvPr id="121" name="Google Shape;121;p15"/>
          <p:cNvSpPr txBox="1"/>
          <p:nvPr/>
        </p:nvSpPr>
        <p:spPr>
          <a:xfrm>
            <a:off x="1114425" y="4594860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22" name="Google Shape;122;p15"/>
          <p:cNvSpPr txBox="1"/>
          <p:nvPr/>
        </p:nvSpPr>
        <p:spPr>
          <a:xfrm>
            <a:off x="1209675" y="4595812"/>
            <a:ext cx="4257675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Příklady:</a:t>
            </a: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 Windows, macOS, iOS, Android.</a:t>
            </a:r>
            <a:endParaRPr/>
          </a:p>
        </p:txBody>
      </p:sp>
      <p:sp>
        <p:nvSpPr>
          <p:cNvPr id="123" name="Google Shape;123;p15"/>
          <p:cNvSpPr txBox="1"/>
          <p:nvPr/>
        </p:nvSpPr>
        <p:spPr>
          <a:xfrm>
            <a:off x="6867525" y="3703379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24" name="Google Shape;124;p15"/>
          <p:cNvSpPr txBox="1"/>
          <p:nvPr/>
        </p:nvSpPr>
        <p:spPr>
          <a:xfrm>
            <a:off x="6962775" y="3704332"/>
            <a:ext cx="4257675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To, co na parcelách reálně využíváme a navštěvujeme pro zábavu či práci.</a:t>
            </a:r>
            <a:endParaRPr/>
          </a:p>
        </p:txBody>
      </p:sp>
      <p:sp>
        <p:nvSpPr>
          <p:cNvPr id="125" name="Google Shape;125;p15"/>
          <p:cNvSpPr txBox="1"/>
          <p:nvPr/>
        </p:nvSpPr>
        <p:spPr>
          <a:xfrm>
            <a:off x="6867525" y="4423410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26" name="Google Shape;126;p15"/>
          <p:cNvSpPr txBox="1"/>
          <p:nvPr/>
        </p:nvSpPr>
        <p:spPr>
          <a:xfrm>
            <a:off x="6962775" y="4424362"/>
            <a:ext cx="4257675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Aplikace bez operačního systému absolutně nefungují!</a:t>
            </a:r>
            <a:endParaRPr/>
          </a:p>
        </p:txBody>
      </p:sp>
      <p:sp>
        <p:nvSpPr>
          <p:cNvPr id="127" name="Google Shape;127;p15"/>
          <p:cNvSpPr txBox="1"/>
          <p:nvPr/>
        </p:nvSpPr>
        <p:spPr>
          <a:xfrm>
            <a:off x="6867525" y="4869150"/>
            <a:ext cx="9525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28" name="Google Shape;128;p15"/>
          <p:cNvSpPr txBox="1"/>
          <p:nvPr/>
        </p:nvSpPr>
        <p:spPr>
          <a:xfrm>
            <a:off x="6962775" y="4870102"/>
            <a:ext cx="4257675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525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Příklady:</a:t>
            </a: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 Hry, TikTok, MS Word.</a:t>
            </a:r>
            <a:endParaRPr/>
          </a:p>
        </p:txBody>
      </p:sp>
      <p:sp>
        <p:nvSpPr>
          <p:cNvPr id="129" name="Google Shape;129;p15"/>
          <p:cNvSpPr txBox="1"/>
          <p:nvPr/>
        </p:nvSpPr>
        <p:spPr>
          <a:xfrm>
            <a:off x="581025" y="581025"/>
            <a:ext cx="1158144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38BD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Systém vs. Aplikace (Souboj titánů)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4" name="Google Shape;13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5" name="Google Shape;135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1846957"/>
            <a:ext cx="3486150" cy="29850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6" name="Google Shape;136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52925" y="1846957"/>
            <a:ext cx="3486150" cy="29850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7" name="Google Shape;137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4825" y="1846957"/>
            <a:ext cx="3486150" cy="298504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6"/>
          <p:cNvSpPr/>
          <p:nvPr/>
        </p:nvSpPr>
        <p:spPr>
          <a:xfrm>
            <a:off x="2538114" y="5213002"/>
            <a:ext cx="7115621" cy="56004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6"/>
          <p:cNvSpPr txBox="1"/>
          <p:nvPr/>
        </p:nvSpPr>
        <p:spPr>
          <a:xfrm>
            <a:off x="2823864" y="5355877"/>
            <a:ext cx="6544121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Primárně slouží k tvorbě studijního a pracovního obsahu, osobní organizaci a vzdělávání.</a:t>
            </a:r>
            <a:endParaRPr/>
          </a:p>
        </p:txBody>
      </p:sp>
      <p:sp>
        <p:nvSpPr>
          <p:cNvPr id="140" name="Google Shape;140;p16"/>
          <p:cNvSpPr/>
          <p:nvPr/>
        </p:nvSpPr>
        <p:spPr>
          <a:xfrm>
            <a:off x="2538114" y="5213002"/>
            <a:ext cx="38100" cy="560040"/>
          </a:xfrm>
          <a:prstGeom prst="rect">
            <a:avLst/>
          </a:prstGeom>
          <a:solidFill>
            <a:srgbClr val="818C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41" name="Google Shape;141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943100" y="2142232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6"/>
          <p:cNvSpPr txBox="1"/>
          <p:nvPr/>
        </p:nvSpPr>
        <p:spPr>
          <a:xfrm>
            <a:off x="1143952" y="3094732"/>
            <a:ext cx="236029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Kancelářské balíky</a:t>
            </a:r>
            <a:endParaRPr/>
          </a:p>
        </p:txBody>
      </p:sp>
      <p:sp>
        <p:nvSpPr>
          <p:cNvPr id="143" name="Google Shape;143;p16"/>
          <p:cNvSpPr txBox="1"/>
          <p:nvPr/>
        </p:nvSpPr>
        <p:spPr>
          <a:xfrm>
            <a:off x="876300" y="3570982"/>
            <a:ext cx="2895600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Nezbytnosti jako MS Word, Excel, PowerPoint nebo Google Docs pro zpracování dat.</a:t>
            </a:r>
            <a:endParaRPr/>
          </a:p>
        </p:txBody>
      </p:sp>
      <p:pic>
        <p:nvPicPr>
          <p:cNvPr descr="image.png" id="144" name="Google Shape;144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715000" y="2142232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6"/>
          <p:cNvSpPr txBox="1"/>
          <p:nvPr/>
        </p:nvSpPr>
        <p:spPr>
          <a:xfrm>
            <a:off x="5170884" y="3094732"/>
            <a:ext cx="1850231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Školní systémy</a:t>
            </a:r>
            <a:endParaRPr/>
          </a:p>
        </p:txBody>
      </p:sp>
      <p:sp>
        <p:nvSpPr>
          <p:cNvPr id="146" name="Google Shape;146;p16"/>
          <p:cNvSpPr txBox="1"/>
          <p:nvPr/>
        </p:nvSpPr>
        <p:spPr>
          <a:xfrm>
            <a:off x="4648200" y="3570982"/>
            <a:ext cx="2895600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Základní informační systémy škol, např. Bakaláři, EduPage, Moodle.</a:t>
            </a:r>
            <a:endParaRPr/>
          </a:p>
        </p:txBody>
      </p:sp>
      <p:pic>
        <p:nvPicPr>
          <p:cNvPr descr="image.png" id="147" name="Google Shape;147;p1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486900" y="2142232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6"/>
          <p:cNvSpPr txBox="1"/>
          <p:nvPr/>
        </p:nvSpPr>
        <p:spPr>
          <a:xfrm>
            <a:off x="9117806" y="3094732"/>
            <a:ext cx="1500187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Produktivita</a:t>
            </a:r>
            <a:endParaRPr/>
          </a:p>
        </p:txBody>
      </p:sp>
      <p:sp>
        <p:nvSpPr>
          <p:cNvPr id="149" name="Google Shape;149;p16"/>
          <p:cNvSpPr txBox="1"/>
          <p:nvPr/>
        </p:nvSpPr>
        <p:spPr>
          <a:xfrm>
            <a:off x="8420100" y="3570982"/>
            <a:ext cx="2895600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Cloudová úložiště a organizéry úkolů – Google Drive, Notion, Trello.</a:t>
            </a:r>
            <a:endParaRPr/>
          </a:p>
        </p:txBody>
      </p:sp>
      <p:pic>
        <p:nvPicPr>
          <p:cNvPr descr="image.png" id="150" name="Google Shape;150;p1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195512" y="2351782"/>
            <a:ext cx="257175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1" name="Google Shape;151;p1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881687" y="2351782"/>
            <a:ext cx="428625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2" name="Google Shape;152;p1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9653587" y="2351782"/>
            <a:ext cx="42862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6"/>
          <p:cNvSpPr txBox="1"/>
          <p:nvPr/>
        </p:nvSpPr>
        <p:spPr>
          <a:xfrm>
            <a:off x="581025" y="581025"/>
            <a:ext cx="1158144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38BD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1. Kancelář a škola (Nuda, ale nutnost)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58" name="Google Shape;15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9" name="Google Shape;159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2000250"/>
            <a:ext cx="52768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7"/>
          <p:cNvSpPr txBox="1"/>
          <p:nvPr/>
        </p:nvSpPr>
        <p:spPr>
          <a:xfrm>
            <a:off x="1009650" y="2000250"/>
            <a:ext cx="4848225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F8FAFC"/>
                </a:solidFill>
                <a:latin typeface="Lato"/>
                <a:ea typeface="Lato"/>
                <a:cs typeface="Lato"/>
                <a:sym typeface="Lato"/>
              </a:rPr>
              <a:t>Úprava fotek:</a:t>
            </a: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 Photoshop, Lightroom, Snapseed. Vše pro dokonalý vizuál a retušování.</a:t>
            </a:r>
            <a:endParaRPr/>
          </a:p>
        </p:txBody>
      </p:sp>
      <p:sp>
        <p:nvSpPr>
          <p:cNvPr id="161" name="Google Shape;161;p17"/>
          <p:cNvSpPr txBox="1"/>
          <p:nvPr/>
        </p:nvSpPr>
        <p:spPr>
          <a:xfrm>
            <a:off x="1009650" y="2786955"/>
            <a:ext cx="4848225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F8FAFC"/>
                </a:solidFill>
                <a:latin typeface="Lato"/>
                <a:ea typeface="Lato"/>
                <a:cs typeface="Lato"/>
                <a:sym typeface="Lato"/>
              </a:rPr>
              <a:t>Střih videa:</a:t>
            </a: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 Premiere Pro, DaVinci Resolve, CapCut. Dnes ustřihnete virální hit i po cestě v autobuse.</a:t>
            </a:r>
            <a:endParaRPr/>
          </a:p>
        </p:txBody>
      </p:sp>
      <p:sp>
        <p:nvSpPr>
          <p:cNvPr id="162" name="Google Shape;162;p17"/>
          <p:cNvSpPr txBox="1"/>
          <p:nvPr/>
        </p:nvSpPr>
        <p:spPr>
          <a:xfrm>
            <a:off x="1009650" y="3573660"/>
            <a:ext cx="4848225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F8FAFC"/>
                </a:solidFill>
                <a:latin typeface="Lato"/>
                <a:ea typeface="Lato"/>
                <a:cs typeface="Lato"/>
                <a:sym typeface="Lato"/>
              </a:rPr>
              <a:t>Vektorový design:</a:t>
            </a: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 Illustrator, Canva, Figma. Tvorba log, letáků a moderní grafiky na pár kliknutí.</a:t>
            </a:r>
            <a:endParaRPr/>
          </a:p>
        </p:txBody>
      </p:sp>
      <p:sp>
        <p:nvSpPr>
          <p:cNvPr id="163" name="Google Shape;163;p17"/>
          <p:cNvSpPr txBox="1"/>
          <p:nvPr/>
        </p:nvSpPr>
        <p:spPr>
          <a:xfrm>
            <a:off x="1009650" y="4360366"/>
            <a:ext cx="4848225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F8FAFC"/>
                </a:solidFill>
                <a:latin typeface="Lato"/>
                <a:ea typeface="Lato"/>
                <a:cs typeface="Lato"/>
                <a:sym typeface="Lato"/>
              </a:rPr>
              <a:t>Profesionální výkon:</a:t>
            </a: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 Nástroje, které kdysi vyžadovaly milionová studia, máte nyní přímo ve své kapse.</a:t>
            </a:r>
            <a:endParaRPr/>
          </a:p>
        </p:txBody>
      </p:sp>
      <p:pic>
        <p:nvPicPr>
          <p:cNvPr descr="image.png" id="164" name="Google Shape;164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1025" y="2014537"/>
            <a:ext cx="24765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5" name="Google Shape;165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1025" y="2801242"/>
            <a:ext cx="24765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6" name="Google Shape;166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81025" y="3587948"/>
            <a:ext cx="24765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7" name="Google Shape;167;p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81025" y="4374653"/>
            <a:ext cx="24765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7"/>
          <p:cNvSpPr txBox="1"/>
          <p:nvPr/>
        </p:nvSpPr>
        <p:spPr>
          <a:xfrm>
            <a:off x="581025" y="581025"/>
            <a:ext cx="1158144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38BD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2. Grafika, fotky a video (Pro tvůrce)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3" name="Google Shape;17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4" name="Google Shape;174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90514" y="5251102"/>
            <a:ext cx="6810821" cy="6743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5" name="Google Shape;175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1025" y="1885057"/>
            <a:ext cx="3486150" cy="29850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6" name="Google Shape;176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352925" y="1885057"/>
            <a:ext cx="3486150" cy="29850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7" name="Google Shape;177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124825" y="1885057"/>
            <a:ext cx="3486150" cy="2985045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18"/>
          <p:cNvSpPr txBox="1"/>
          <p:nvPr/>
        </p:nvSpPr>
        <p:spPr>
          <a:xfrm>
            <a:off x="2890539" y="5451127"/>
            <a:ext cx="6410771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6670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FECDD3"/>
                </a:solidFill>
                <a:latin typeface="Lato"/>
                <a:ea typeface="Lato"/>
                <a:cs typeface="Lato"/>
                <a:sym typeface="Lato"/>
              </a:rPr>
              <a:t>Pozor: Toto jsou suverénně největší 'žrouti' vaší baterie a především vašeho času!</a:t>
            </a:r>
            <a:endParaRPr/>
          </a:p>
        </p:txBody>
      </p:sp>
      <p:pic>
        <p:nvPicPr>
          <p:cNvPr descr="image.png" id="179" name="Google Shape;179;p1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943100" y="2180332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8"/>
          <p:cNvSpPr txBox="1"/>
          <p:nvPr/>
        </p:nvSpPr>
        <p:spPr>
          <a:xfrm>
            <a:off x="1498996" y="3132832"/>
            <a:ext cx="1650206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Text a hovory</a:t>
            </a:r>
            <a:endParaRPr/>
          </a:p>
        </p:txBody>
      </p:sp>
      <p:sp>
        <p:nvSpPr>
          <p:cNvPr id="181" name="Google Shape;181;p18"/>
          <p:cNvSpPr txBox="1"/>
          <p:nvPr/>
        </p:nvSpPr>
        <p:spPr>
          <a:xfrm>
            <a:off x="876300" y="3609082"/>
            <a:ext cx="2895600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Okamžitá komunikace na dálku – WhatsApp, Messenger, Discord pro hráče, MS Teams.</a:t>
            </a:r>
            <a:endParaRPr/>
          </a:p>
        </p:txBody>
      </p:sp>
      <p:pic>
        <p:nvPicPr>
          <p:cNvPr descr="image.png" id="182" name="Google Shape;182;p1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715000" y="2180332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8"/>
          <p:cNvSpPr txBox="1"/>
          <p:nvPr/>
        </p:nvSpPr>
        <p:spPr>
          <a:xfrm>
            <a:off x="5355907" y="3132832"/>
            <a:ext cx="148018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Sociální sítě</a:t>
            </a:r>
            <a:endParaRPr/>
          </a:p>
        </p:txBody>
      </p:sp>
      <p:sp>
        <p:nvSpPr>
          <p:cNvPr id="184" name="Google Shape;184;p18"/>
          <p:cNvSpPr txBox="1"/>
          <p:nvPr/>
        </p:nvSpPr>
        <p:spPr>
          <a:xfrm>
            <a:off x="4648200" y="3609082"/>
            <a:ext cx="2895600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Nekonečný proud obsahu a spojení se světem – Instagram, TikTok, BeReal, X (Twitter).</a:t>
            </a:r>
            <a:endParaRPr/>
          </a:p>
        </p:txBody>
      </p:sp>
      <p:pic>
        <p:nvPicPr>
          <p:cNvPr descr="image.png" id="185" name="Google Shape;185;p1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9486900" y="2180332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18"/>
          <p:cNvSpPr txBox="1"/>
          <p:nvPr/>
        </p:nvSpPr>
        <p:spPr>
          <a:xfrm>
            <a:off x="8882776" y="3132832"/>
            <a:ext cx="1970246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E-mailoví klienti</a:t>
            </a:r>
            <a:endParaRPr/>
          </a:p>
        </p:txBody>
      </p:sp>
      <p:sp>
        <p:nvSpPr>
          <p:cNvPr id="187" name="Google Shape;187;p18"/>
          <p:cNvSpPr txBox="1"/>
          <p:nvPr/>
        </p:nvSpPr>
        <p:spPr>
          <a:xfrm>
            <a:off x="8420100" y="3609082"/>
            <a:ext cx="2895600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Stále nezbytné pro formální a oficiální komunikaci – MS Outlook, Gmail.</a:t>
            </a:r>
            <a:endParaRPr/>
          </a:p>
        </p:txBody>
      </p:sp>
      <p:pic>
        <p:nvPicPr>
          <p:cNvPr descr="image.png" id="188" name="Google Shape;188;p18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2890539" y="5508277"/>
            <a:ext cx="171450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9" name="Google Shape;189;p18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2109787" y="2389882"/>
            <a:ext cx="428625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0" name="Google Shape;190;p18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5948362" y="2389882"/>
            <a:ext cx="295275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1" name="Google Shape;191;p18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9696450" y="2389882"/>
            <a:ext cx="34290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18"/>
          <p:cNvSpPr txBox="1"/>
          <p:nvPr/>
        </p:nvSpPr>
        <p:spPr>
          <a:xfrm>
            <a:off x="581025" y="581025"/>
            <a:ext cx="1158144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38BD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3. Komunikace a sociální sítě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7" name="Google Shape;19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19"/>
          <p:cNvSpPr txBox="1"/>
          <p:nvPr/>
        </p:nvSpPr>
        <p:spPr>
          <a:xfrm>
            <a:off x="581025" y="581025"/>
            <a:ext cx="5540692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38BD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4. Zábava a hry</a:t>
            </a:r>
            <a:endParaRPr/>
          </a:p>
        </p:txBody>
      </p:sp>
      <p:pic>
        <p:nvPicPr>
          <p:cNvPr descr="image.png" id="199" name="Google Shape;199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9525"/>
            <a:ext cx="58483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19"/>
          <p:cNvSpPr txBox="1"/>
          <p:nvPr/>
        </p:nvSpPr>
        <p:spPr>
          <a:xfrm>
            <a:off x="581025" y="1533525"/>
            <a:ext cx="5540692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818C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Konečně to zajímavé!</a:t>
            </a:r>
            <a:endParaRPr/>
          </a:p>
        </p:txBody>
      </p:sp>
      <p:sp>
        <p:nvSpPr>
          <p:cNvPr id="201" name="Google Shape;201;p19"/>
          <p:cNvSpPr txBox="1"/>
          <p:nvPr/>
        </p:nvSpPr>
        <p:spPr>
          <a:xfrm>
            <a:off x="581025" y="2171700"/>
            <a:ext cx="5276850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F8FAFC"/>
                </a:solidFill>
                <a:latin typeface="Lato"/>
                <a:ea typeface="Lato"/>
                <a:cs typeface="Lato"/>
                <a:sym typeface="Lato"/>
              </a:rPr>
              <a:t>Streamovací služby:</a:t>
            </a: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 Netflix, Spotify, YouTube. Využívají neustálý přenos obrovského množství dat ze serverů.</a:t>
            </a:r>
            <a:endParaRPr/>
          </a:p>
        </p:txBody>
      </p:sp>
      <p:sp>
        <p:nvSpPr>
          <p:cNvPr id="202" name="Google Shape;202;p19"/>
          <p:cNvSpPr txBox="1"/>
          <p:nvPr/>
        </p:nvSpPr>
        <p:spPr>
          <a:xfrm>
            <a:off x="581025" y="2910780"/>
            <a:ext cx="5276850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F8FAFC"/>
                </a:solidFill>
                <a:latin typeface="Lato"/>
                <a:ea typeface="Lato"/>
                <a:cs typeface="Lato"/>
                <a:sym typeface="Lato"/>
              </a:rPr>
              <a:t>Hry (PC, konzole, mobil):</a:t>
            </a: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 Tituly jako Cyberpunk, Minecraft, nebo Brawl Stars. Moderní herní engine je technologicky nejnáročnější SW vůbec.</a:t>
            </a:r>
            <a:endParaRPr/>
          </a:p>
        </p:txBody>
      </p:sp>
      <p:sp>
        <p:nvSpPr>
          <p:cNvPr id="203" name="Google Shape;203;p19"/>
          <p:cNvSpPr txBox="1"/>
          <p:nvPr/>
        </p:nvSpPr>
        <p:spPr>
          <a:xfrm>
            <a:off x="581025" y="3649860"/>
            <a:ext cx="5276850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F8FAFC"/>
                </a:solidFill>
                <a:latin typeface="Lato"/>
                <a:ea typeface="Lato"/>
                <a:cs typeface="Lato"/>
                <a:sym typeface="Lato"/>
              </a:rPr>
              <a:t>Herní platformy:</a:t>
            </a: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 Distribuční sítě jako Steam či Epic Games Store, které propojují hráče globálně.</a:t>
            </a:r>
            <a:endParaRPr/>
          </a:p>
        </p:txBody>
      </p:sp>
      <p:sp>
        <p:nvSpPr>
          <p:cNvPr id="204" name="Google Shape;204;p19"/>
          <p:cNvSpPr txBox="1"/>
          <p:nvPr/>
        </p:nvSpPr>
        <p:spPr>
          <a:xfrm>
            <a:off x="809625" y="4579441"/>
            <a:ext cx="5048250" cy="5789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425" u="none" cap="none" strike="noStrike">
                <a:solidFill>
                  <a:srgbClr val="E0E7FF"/>
                </a:solidFill>
                <a:latin typeface="Lato"/>
                <a:ea typeface="Lato"/>
                <a:cs typeface="Lato"/>
                <a:sym typeface="Lato"/>
              </a:rPr>
              <a:t>Hry a streamování obsahu dnes tvoří aplikační software, který generuje na trhu absolutně největší zisky.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09" name="Google Shape;20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0" name="Google Shape;210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1783109"/>
            <a:ext cx="3486150" cy="32593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1" name="Google Shape;211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52925" y="1783109"/>
            <a:ext cx="3486150" cy="32593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2" name="Google Shape;212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4825" y="1783109"/>
            <a:ext cx="3486150" cy="3259335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0"/>
          <p:cNvSpPr txBox="1"/>
          <p:nvPr/>
        </p:nvSpPr>
        <p:spPr>
          <a:xfrm>
            <a:off x="3287613" y="5518695"/>
            <a:ext cx="5616773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38BDF8"/>
                </a:solidFill>
                <a:latin typeface="Lato"/>
                <a:ea typeface="Lato"/>
                <a:cs typeface="Lato"/>
                <a:sym typeface="Lato"/>
              </a:rPr>
              <a:t>Vývojáři zadarmo nepracují, peníze se musí někde vzít!</a:t>
            </a:r>
            <a:endParaRPr/>
          </a:p>
        </p:txBody>
      </p:sp>
      <p:pic>
        <p:nvPicPr>
          <p:cNvPr descr="image.png" id="214" name="Google Shape;214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943100" y="2078384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0"/>
          <p:cNvSpPr txBox="1"/>
          <p:nvPr/>
        </p:nvSpPr>
        <p:spPr>
          <a:xfrm>
            <a:off x="1168955" y="3030884"/>
            <a:ext cx="2310288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Komerční software</a:t>
            </a:r>
            <a:endParaRPr/>
          </a:p>
        </p:txBody>
      </p:sp>
      <p:sp>
        <p:nvSpPr>
          <p:cNvPr id="216" name="Google Shape;216;p20"/>
          <p:cNvSpPr txBox="1"/>
          <p:nvPr/>
        </p:nvSpPr>
        <p:spPr>
          <a:xfrm>
            <a:off x="876300" y="3507134"/>
            <a:ext cx="2895600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Zaplatíš a používáš. Tradiční model, jako je koupě AAA hry na Steamu nebo balíku MS Office.</a:t>
            </a:r>
            <a:endParaRPr/>
          </a:p>
        </p:txBody>
      </p:sp>
      <p:pic>
        <p:nvPicPr>
          <p:cNvPr descr="image.png" id="217" name="Google Shape;217;p2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715000" y="2078384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0"/>
          <p:cNvSpPr txBox="1"/>
          <p:nvPr/>
        </p:nvSpPr>
        <p:spPr>
          <a:xfrm>
            <a:off x="5535930" y="3030884"/>
            <a:ext cx="112014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Freeware</a:t>
            </a:r>
            <a:endParaRPr/>
          </a:p>
        </p:txBody>
      </p:sp>
      <p:sp>
        <p:nvSpPr>
          <p:cNvPr id="219" name="Google Shape;219;p20"/>
          <p:cNvSpPr txBox="1"/>
          <p:nvPr/>
        </p:nvSpPr>
        <p:spPr>
          <a:xfrm>
            <a:off x="4648200" y="3507134"/>
            <a:ext cx="2895600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Zcela zdarma pro osobní užití ke stažení. Vývojář z něj nemá přímý zisk, mnohdy se v něm zobrazuje reklama.</a:t>
            </a:r>
            <a:endParaRPr/>
          </a:p>
        </p:txBody>
      </p:sp>
      <p:pic>
        <p:nvPicPr>
          <p:cNvPr descr="image.png" id="220" name="Google Shape;220;p2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486900" y="2078384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0"/>
          <p:cNvSpPr txBox="1"/>
          <p:nvPr/>
        </p:nvSpPr>
        <p:spPr>
          <a:xfrm>
            <a:off x="9052798" y="3030884"/>
            <a:ext cx="1630203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Open-source</a:t>
            </a:r>
            <a:endParaRPr/>
          </a:p>
        </p:txBody>
      </p:sp>
      <p:sp>
        <p:nvSpPr>
          <p:cNvPr id="222" name="Google Shape;222;p20"/>
          <p:cNvSpPr txBox="1"/>
          <p:nvPr/>
        </p:nvSpPr>
        <p:spPr>
          <a:xfrm>
            <a:off x="8420100" y="3507134"/>
            <a:ext cx="2895600" cy="1097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Zdarma s veřejně dostupným zdrojovým kódem. Kdokoliv jej může legálně upravovat a vylepšovat pro všechny.</a:t>
            </a:r>
            <a:endParaRPr/>
          </a:p>
        </p:txBody>
      </p:sp>
      <p:pic>
        <p:nvPicPr>
          <p:cNvPr descr="image.png" id="223" name="Google Shape;223;p2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219325" y="2287934"/>
            <a:ext cx="20955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4" name="Google Shape;224;p2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924550" y="2287934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5" name="Google Shape;225;p20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9715500" y="2287934"/>
            <a:ext cx="30480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0"/>
          <p:cNvSpPr txBox="1"/>
          <p:nvPr/>
        </p:nvSpPr>
        <p:spPr>
          <a:xfrm>
            <a:off x="581025" y="581025"/>
            <a:ext cx="1158144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38BD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Kdo za to platí? (Softwarové licence)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31" name="Google Shape;231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1"/>
          <p:cNvSpPr txBox="1"/>
          <p:nvPr/>
        </p:nvSpPr>
        <p:spPr>
          <a:xfrm>
            <a:off x="1009650" y="2000250"/>
            <a:ext cx="4848225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F8FAFC"/>
                </a:solidFill>
                <a:latin typeface="Lato"/>
                <a:ea typeface="Lato"/>
                <a:cs typeface="Lato"/>
                <a:sym typeface="Lato"/>
              </a:rPr>
              <a:t>Model předplatného (Subscription):</a:t>
            </a: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 Platíš měsíční poplatek za neustálý přístup, server a aktualizace (Netflix, Adobe).</a:t>
            </a:r>
            <a:endParaRPr/>
          </a:p>
        </p:txBody>
      </p:sp>
      <p:sp>
        <p:nvSpPr>
          <p:cNvPr id="233" name="Google Shape;233;p21"/>
          <p:cNvSpPr txBox="1"/>
          <p:nvPr/>
        </p:nvSpPr>
        <p:spPr>
          <a:xfrm>
            <a:off x="1009650" y="2786955"/>
            <a:ext cx="4848225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F8FAFC"/>
                </a:solidFill>
                <a:latin typeface="Lato"/>
                <a:ea typeface="Lato"/>
                <a:cs typeface="Lato"/>
                <a:sym typeface="Lato"/>
              </a:rPr>
              <a:t>Freemium (Free + Premium):</a:t>
            </a: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 Základ programu je zdarma, ale za pokročilé funkce se tvrdě platí.</a:t>
            </a:r>
            <a:endParaRPr/>
          </a:p>
        </p:txBody>
      </p:sp>
      <p:sp>
        <p:nvSpPr>
          <p:cNvPr id="234" name="Google Shape;234;p21"/>
          <p:cNvSpPr txBox="1"/>
          <p:nvPr/>
        </p:nvSpPr>
        <p:spPr>
          <a:xfrm>
            <a:off x="1009650" y="3573660"/>
            <a:ext cx="4848225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F8FAFC"/>
                </a:solidFill>
                <a:latin typeface="Lato"/>
                <a:ea typeface="Lato"/>
                <a:cs typeface="Lato"/>
                <a:sym typeface="Lato"/>
              </a:rPr>
              <a:t>Případ Spotify:</a:t>
            </a: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 Klasický Freemium model. Strpíš otravné reklamy zdarma, nebo zaplatíš za čistý poslech offline?</a:t>
            </a:r>
            <a:endParaRPr/>
          </a:p>
        </p:txBody>
      </p:sp>
      <p:sp>
        <p:nvSpPr>
          <p:cNvPr id="235" name="Google Shape;235;p21"/>
          <p:cNvSpPr txBox="1"/>
          <p:nvPr/>
        </p:nvSpPr>
        <p:spPr>
          <a:xfrm>
            <a:off x="1009650" y="4360366"/>
            <a:ext cx="4848225" cy="822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F8FAFC"/>
                </a:solidFill>
                <a:latin typeface="Lato"/>
                <a:ea typeface="Lato"/>
                <a:cs typeface="Lato"/>
                <a:sym typeface="Lato"/>
              </a:rPr>
              <a:t>Mikrotransakce ve hrách:</a:t>
            </a: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 Aplikace je sama o sobě zdarma, ale nutí vás kupovat herní měnu, "Pay-to-win" prvky nebo vizuální skiny.</a:t>
            </a:r>
            <a:endParaRPr/>
          </a:p>
        </p:txBody>
      </p:sp>
      <p:pic>
        <p:nvPicPr>
          <p:cNvPr descr="image.png" id="236" name="Google Shape;236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2000250"/>
            <a:ext cx="5276850" cy="381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7" name="Google Shape;237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1025" y="2014537"/>
            <a:ext cx="219075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8" name="Google Shape;238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1025" y="2801242"/>
            <a:ext cx="219075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9" name="Google Shape;239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81025" y="3587948"/>
            <a:ext cx="24765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0" name="Google Shape;240;p2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81025" y="4374653"/>
            <a:ext cx="24765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21"/>
          <p:cNvSpPr txBox="1"/>
          <p:nvPr/>
        </p:nvSpPr>
        <p:spPr>
          <a:xfrm>
            <a:off x="581025" y="581025"/>
            <a:ext cx="1158144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38BD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Předplatné a "Free-to-play" past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